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0" r:id="rId4"/>
    <p:sldId id="272" r:id="rId5"/>
    <p:sldId id="274" r:id="rId6"/>
    <p:sldId id="258" r:id="rId7"/>
    <p:sldId id="263" r:id="rId8"/>
    <p:sldId id="264" r:id="rId9"/>
    <p:sldId id="265" r:id="rId10"/>
    <p:sldId id="266" r:id="rId11"/>
    <p:sldId id="267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7C5E"/>
    <a:srgbClr val="141B41"/>
    <a:srgbClr val="CDD3EF"/>
    <a:srgbClr val="82827E"/>
    <a:srgbClr val="5D6F8C"/>
    <a:srgbClr val="E6AACE"/>
    <a:srgbClr val="306BAC"/>
    <a:srgbClr val="85A097"/>
    <a:srgbClr val="8DA9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54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1F7B7C-4FC4-4F82-B9FE-45ACF79FE866}" type="doc">
      <dgm:prSet loTypeId="urn:microsoft.com/office/officeart/2005/8/layout/default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9D8F8C-29BB-4910-84D2-F5A3DF090C83}">
      <dgm:prSet custT="1"/>
      <dgm:spPr/>
      <dgm:t>
        <a:bodyPr/>
        <a:lstStyle/>
        <a:p>
          <a:pPr algn="ctr"/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반추사고, 걱정, 회피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</a:p>
        <a:p>
          <a:pPr algn="ctr"/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정서 악화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 요인</a:t>
          </a:r>
        </a:p>
      </dgm:t>
    </dgm:pt>
    <dgm:pt modelId="{7361DB0C-DF7E-49B0-8C39-CB663F0FFEE8}" type="parTrans" cxnId="{A790A85D-FB88-4EF2-B4DE-123F99B88983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5C69F96D-909E-4227-A05C-EE6FFF1C285D}" type="sibTrans" cxnId="{A790A85D-FB88-4EF2-B4DE-123F99B88983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3D0D9FE0-E9B7-4A8F-8FFC-07FB2E70BA63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ACT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, </a:t>
          </a: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CBT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u="none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기반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기법 </a:t>
          </a:r>
        </a:p>
        <a:p>
          <a:pPr algn="ctr">
            <a:lnSpc>
              <a:spcPct val="100000"/>
            </a:lnSpc>
          </a:pP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통합적 활용</a:t>
          </a:r>
        </a:p>
      </dgm:t>
    </dgm:pt>
    <dgm:pt modelId="{2FB38B6F-7A41-436B-915E-C63BCEBD51AB}" type="parTrans" cxnId="{02BADD53-7748-42B9-9074-95C299ECCCCE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A7184348-2467-44B4-8C09-BDF6F9F84602}" type="sibTrans" cxnId="{02BADD53-7748-42B9-9074-95C299ECCCCE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484EDC21-6373-4970-8BDF-142C9697E1AB}">
      <dgm:prSet custT="1"/>
      <dgm:spPr/>
      <dgm:t>
        <a:bodyPr/>
        <a:lstStyle/>
        <a:p>
          <a:pPr algn="ctr">
            <a:lnSpc>
              <a:spcPct val="110000"/>
            </a:lnSpc>
          </a:pPr>
          <a:r>
            <a:rPr lang="ko-KR" sz="2000" b="1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마음챙김</a:t>
          </a:r>
          <a:r>
            <a:rPr lang="ko-KR" sz="2000" b="1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훈련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</a:p>
        <a:p>
          <a:pPr algn="ctr">
            <a:lnSpc>
              <a:spcPct val="110000"/>
            </a:lnSpc>
          </a:pP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주의 전환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및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감정조절</a:t>
          </a:r>
        </a:p>
      </dgm:t>
    </dgm:pt>
    <dgm:pt modelId="{2CC28E7D-3A30-4560-803C-E82B49B7AD56}" type="sibTrans" cxnId="{32FB8920-FF02-418E-962D-25E83F69844E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944BF495-3C19-49F2-BB49-82D6CE6D0593}" type="parTrans" cxnId="{32FB8920-FF02-418E-962D-25E83F69844E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1F66FB1F-A6EA-4CFF-99E4-FC752E1FACBE}">
      <dgm:prSet custT="1"/>
      <dgm:spPr/>
      <dgm:t>
        <a:bodyPr/>
        <a:lstStyle/>
        <a:p>
          <a:pPr algn="ctr">
            <a:lnSpc>
              <a:spcPct val="130000"/>
            </a:lnSpc>
          </a:pP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감정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인식 → </a:t>
          </a:r>
          <a:r>
            <a:rPr lang="ko-KR" sz="2000" b="1" kern="0" baseline="0" noProof="0" dirty="0">
              <a:solidFill>
                <a:schemeClr val="accent1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수용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사고</a:t>
          </a:r>
          <a:r>
            <a:rPr lang="en-US" alt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거리두기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→ 실습</a:t>
          </a:r>
          <a:r>
            <a:rPr lang="en-US" alt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altLang="en-US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체험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성찰</a:t>
          </a:r>
        </a:p>
      </dgm:t>
    </dgm:pt>
    <dgm:pt modelId="{DA2C0BF7-7784-4F6E-A64F-BA4075AFB30D}" type="sibTrans" cxnId="{84111430-7103-4F6F-BA35-B82A57987833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2E4C933E-F7E4-4C3C-86AC-E66FD9CDF3B0}" type="parTrans" cxnId="{84111430-7103-4F6F-BA35-B82A57987833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E26CA619-E27C-41F8-A321-567A883E8866}" type="pres">
      <dgm:prSet presAssocID="{A51F7B7C-4FC4-4F82-B9FE-45ACF79FE866}" presName="diagram" presStyleCnt="0">
        <dgm:presLayoutVars>
          <dgm:dir/>
          <dgm:resizeHandles val="exact"/>
        </dgm:presLayoutVars>
      </dgm:prSet>
      <dgm:spPr/>
    </dgm:pt>
    <dgm:pt modelId="{A6071C4C-857A-4E73-9D6D-56E73F601BB7}" type="pres">
      <dgm:prSet presAssocID="{BB9D8F8C-29BB-4910-84D2-F5A3DF090C83}" presName="node" presStyleLbl="node1" presStyleIdx="0" presStyleCnt="4" custScaleX="91591" custLinFactNeighborX="-10451" custLinFactNeighborY="-23">
        <dgm:presLayoutVars>
          <dgm:bulletEnabled val="1"/>
        </dgm:presLayoutVars>
      </dgm:prSet>
      <dgm:spPr>
        <a:prstGeom prst="roundRect">
          <a:avLst/>
        </a:prstGeom>
      </dgm:spPr>
    </dgm:pt>
    <dgm:pt modelId="{65462652-6B85-4A70-986F-48740C4A250D}" type="pres">
      <dgm:prSet presAssocID="{5C69F96D-909E-4227-A05C-EE6FFF1C285D}" presName="sibTrans" presStyleCnt="0"/>
      <dgm:spPr/>
    </dgm:pt>
    <dgm:pt modelId="{41B8F091-4AF4-48C2-9985-2BF52518EBE5}" type="pres">
      <dgm:prSet presAssocID="{484EDC21-6373-4970-8BDF-142C9697E1AB}" presName="node" presStyleLbl="node1" presStyleIdx="1" presStyleCnt="4" custScaleX="94028">
        <dgm:presLayoutVars>
          <dgm:bulletEnabled val="1"/>
        </dgm:presLayoutVars>
      </dgm:prSet>
      <dgm:spPr>
        <a:prstGeom prst="roundRect">
          <a:avLst/>
        </a:prstGeom>
      </dgm:spPr>
    </dgm:pt>
    <dgm:pt modelId="{2FDFBC2E-4E89-4750-A4C1-EB69822D3383}" type="pres">
      <dgm:prSet presAssocID="{2CC28E7D-3A30-4560-803C-E82B49B7AD56}" presName="sibTrans" presStyleCnt="0"/>
      <dgm:spPr/>
    </dgm:pt>
    <dgm:pt modelId="{F394D5AE-0E41-45FE-91DA-4BC3C2CD7690}" type="pres">
      <dgm:prSet presAssocID="{3D0D9FE0-E9B7-4A8F-8FFC-07FB2E70BA63}" presName="node" presStyleLbl="node1" presStyleIdx="2" presStyleCnt="4" custScaleX="91503" custLinFactNeighborX="-9695">
        <dgm:presLayoutVars>
          <dgm:bulletEnabled val="1"/>
        </dgm:presLayoutVars>
      </dgm:prSet>
      <dgm:spPr>
        <a:prstGeom prst="roundRect">
          <a:avLst/>
        </a:prstGeom>
      </dgm:spPr>
    </dgm:pt>
    <dgm:pt modelId="{069EACD8-98AC-4C09-9492-D703D131E73B}" type="pres">
      <dgm:prSet presAssocID="{A7184348-2467-44B4-8C09-BDF6F9F84602}" presName="sibTrans" presStyleCnt="0"/>
      <dgm:spPr/>
    </dgm:pt>
    <dgm:pt modelId="{E11C5E36-CF5A-4208-83B0-3412521BE338}" type="pres">
      <dgm:prSet presAssocID="{1F66FB1F-A6EA-4CFF-99E4-FC752E1FACBE}" presName="node" presStyleLbl="node1" presStyleIdx="3" presStyleCnt="4" custScaleX="95489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E3CA7B09-35E8-4068-96E7-5EED3A66EC89}" type="presOf" srcId="{484EDC21-6373-4970-8BDF-142C9697E1AB}" destId="{41B8F091-4AF4-48C2-9985-2BF52518EBE5}" srcOrd="0" destOrd="0" presId="urn:microsoft.com/office/officeart/2005/8/layout/default"/>
    <dgm:cxn modelId="{32FB8920-FF02-418E-962D-25E83F69844E}" srcId="{A51F7B7C-4FC4-4F82-B9FE-45ACF79FE866}" destId="{484EDC21-6373-4970-8BDF-142C9697E1AB}" srcOrd="1" destOrd="0" parTransId="{944BF495-3C19-49F2-BB49-82D6CE6D0593}" sibTransId="{2CC28E7D-3A30-4560-803C-E82B49B7AD56}"/>
    <dgm:cxn modelId="{A116F624-E5A4-47CE-B9BC-C7B434EF41CA}" type="presOf" srcId="{BB9D8F8C-29BB-4910-84D2-F5A3DF090C83}" destId="{A6071C4C-857A-4E73-9D6D-56E73F601BB7}" srcOrd="0" destOrd="0" presId="urn:microsoft.com/office/officeart/2005/8/layout/default"/>
    <dgm:cxn modelId="{84111430-7103-4F6F-BA35-B82A57987833}" srcId="{A51F7B7C-4FC4-4F82-B9FE-45ACF79FE866}" destId="{1F66FB1F-A6EA-4CFF-99E4-FC752E1FACBE}" srcOrd="3" destOrd="0" parTransId="{2E4C933E-F7E4-4C3C-86AC-E66FD9CDF3B0}" sibTransId="{DA2C0BF7-7784-4F6E-A64F-BA4075AFB30D}"/>
    <dgm:cxn modelId="{A790A85D-FB88-4EF2-B4DE-123F99B88983}" srcId="{A51F7B7C-4FC4-4F82-B9FE-45ACF79FE866}" destId="{BB9D8F8C-29BB-4910-84D2-F5A3DF090C83}" srcOrd="0" destOrd="0" parTransId="{7361DB0C-DF7E-49B0-8C39-CB663F0FFEE8}" sibTransId="{5C69F96D-909E-4227-A05C-EE6FFF1C285D}"/>
    <dgm:cxn modelId="{02BADD53-7748-42B9-9074-95C299ECCCCE}" srcId="{A51F7B7C-4FC4-4F82-B9FE-45ACF79FE866}" destId="{3D0D9FE0-E9B7-4A8F-8FFC-07FB2E70BA63}" srcOrd="2" destOrd="0" parTransId="{2FB38B6F-7A41-436B-915E-C63BCEBD51AB}" sibTransId="{A7184348-2467-44B4-8C09-BDF6F9F84602}"/>
    <dgm:cxn modelId="{0483C3B4-3E1F-4B99-BDAA-3B97FE1CC1CC}" type="presOf" srcId="{3D0D9FE0-E9B7-4A8F-8FFC-07FB2E70BA63}" destId="{F394D5AE-0E41-45FE-91DA-4BC3C2CD7690}" srcOrd="0" destOrd="0" presId="urn:microsoft.com/office/officeart/2005/8/layout/default"/>
    <dgm:cxn modelId="{7B3BC6B9-A559-4B19-80A4-D8A6352E6492}" type="presOf" srcId="{A51F7B7C-4FC4-4F82-B9FE-45ACF79FE866}" destId="{E26CA619-E27C-41F8-A321-567A883E8866}" srcOrd="0" destOrd="0" presId="urn:microsoft.com/office/officeart/2005/8/layout/default"/>
    <dgm:cxn modelId="{20FD18DC-5D6B-4FFF-A628-B794E9AC2C1A}" type="presOf" srcId="{1F66FB1F-A6EA-4CFF-99E4-FC752E1FACBE}" destId="{E11C5E36-CF5A-4208-83B0-3412521BE338}" srcOrd="0" destOrd="0" presId="urn:microsoft.com/office/officeart/2005/8/layout/default"/>
    <dgm:cxn modelId="{71D62605-A498-4F62-A0B1-045F78894726}" type="presParOf" srcId="{E26CA619-E27C-41F8-A321-567A883E8866}" destId="{A6071C4C-857A-4E73-9D6D-56E73F601BB7}" srcOrd="0" destOrd="0" presId="urn:microsoft.com/office/officeart/2005/8/layout/default"/>
    <dgm:cxn modelId="{BD96794A-B4BE-4683-8EAB-F4D10C7818CE}" type="presParOf" srcId="{E26CA619-E27C-41F8-A321-567A883E8866}" destId="{65462652-6B85-4A70-986F-48740C4A250D}" srcOrd="1" destOrd="0" presId="urn:microsoft.com/office/officeart/2005/8/layout/default"/>
    <dgm:cxn modelId="{DA6ED56A-E0C9-4E71-96C9-A0416E66FEF5}" type="presParOf" srcId="{E26CA619-E27C-41F8-A321-567A883E8866}" destId="{41B8F091-4AF4-48C2-9985-2BF52518EBE5}" srcOrd="2" destOrd="0" presId="urn:microsoft.com/office/officeart/2005/8/layout/default"/>
    <dgm:cxn modelId="{35852264-2E84-4ECB-AB49-68E619CBB36E}" type="presParOf" srcId="{E26CA619-E27C-41F8-A321-567A883E8866}" destId="{2FDFBC2E-4E89-4750-A4C1-EB69822D3383}" srcOrd="3" destOrd="0" presId="urn:microsoft.com/office/officeart/2005/8/layout/default"/>
    <dgm:cxn modelId="{158CED06-2FF2-4ADB-B6DC-671E68312B2F}" type="presParOf" srcId="{E26CA619-E27C-41F8-A321-567A883E8866}" destId="{F394D5AE-0E41-45FE-91DA-4BC3C2CD7690}" srcOrd="4" destOrd="0" presId="urn:microsoft.com/office/officeart/2005/8/layout/default"/>
    <dgm:cxn modelId="{27351FD6-BA67-4650-B0C1-363E9FD2763B}" type="presParOf" srcId="{E26CA619-E27C-41F8-A321-567A883E8866}" destId="{069EACD8-98AC-4C09-9492-D703D131E73B}" srcOrd="5" destOrd="0" presId="urn:microsoft.com/office/officeart/2005/8/layout/default"/>
    <dgm:cxn modelId="{6B3D83C9-8CE7-4D1D-9D6C-8335B49F32D8}" type="presParOf" srcId="{E26CA619-E27C-41F8-A321-567A883E8866}" destId="{E11C5E36-CF5A-4208-83B0-3412521BE33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071C4C-857A-4E73-9D6D-56E73F601BB7}">
      <dsp:nvSpPr>
        <dsp:cNvPr id="0" name=""/>
        <dsp:cNvSpPr/>
      </dsp:nvSpPr>
      <dsp:spPr>
        <a:xfrm>
          <a:off x="45729" y="757"/>
          <a:ext cx="2600268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반추사고, 걱정, 회피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정서 악화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 요인</a:t>
          </a:r>
        </a:p>
      </dsp:txBody>
      <dsp:txXfrm>
        <a:off x="128882" y="83910"/>
        <a:ext cx="2433962" cy="1537094"/>
      </dsp:txXfrm>
    </dsp:sp>
    <dsp:sp modelId="{41B8F091-4AF4-48C2-9985-2BF52518EBE5}">
      <dsp:nvSpPr>
        <dsp:cNvPr id="0" name=""/>
        <dsp:cNvSpPr/>
      </dsp:nvSpPr>
      <dsp:spPr>
        <a:xfrm>
          <a:off x="3226601" y="1149"/>
          <a:ext cx="2669455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1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마음챙김</a:t>
          </a:r>
          <a:r>
            <a:rPr lang="ko-KR" sz="2000" b="1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훈련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</a:p>
        <a:p>
          <a:pPr marL="0" lvl="0" indent="0" algn="ctr" defTabSz="889000">
            <a:lnSpc>
              <a:spcPct val="11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주의 전환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및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감정조절</a:t>
          </a:r>
        </a:p>
      </dsp:txBody>
      <dsp:txXfrm>
        <a:off x="3309754" y="84302"/>
        <a:ext cx="2503149" cy="1537094"/>
      </dsp:txXfrm>
    </dsp:sp>
    <dsp:sp modelId="{F394D5AE-0E41-45FE-91DA-4BC3C2CD7690}">
      <dsp:nvSpPr>
        <dsp:cNvPr id="0" name=""/>
        <dsp:cNvSpPr/>
      </dsp:nvSpPr>
      <dsp:spPr>
        <a:xfrm>
          <a:off x="47702" y="1988449"/>
          <a:ext cx="2597770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ACT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, </a:t>
          </a: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CBT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u="none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기반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기법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통합적 활용</a:t>
          </a:r>
        </a:p>
      </dsp:txBody>
      <dsp:txXfrm>
        <a:off x="130855" y="2071602"/>
        <a:ext cx="2431464" cy="1537094"/>
      </dsp:txXfrm>
    </dsp:sp>
    <dsp:sp modelId="{E11C5E36-CF5A-4208-83B0-3412521BE338}">
      <dsp:nvSpPr>
        <dsp:cNvPr id="0" name=""/>
        <dsp:cNvSpPr/>
      </dsp:nvSpPr>
      <dsp:spPr>
        <a:xfrm>
          <a:off x="3204613" y="1988449"/>
          <a:ext cx="2710933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감정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인식 → </a:t>
          </a:r>
          <a:r>
            <a:rPr lang="ko-KR" sz="2000" b="1" kern="0" baseline="0" noProof="0" dirty="0">
              <a:solidFill>
                <a:schemeClr val="accent1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수용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사고</a:t>
          </a:r>
          <a:r>
            <a:rPr lang="en-US" alt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거리두기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→ 실습</a:t>
          </a:r>
          <a:r>
            <a:rPr lang="en-US" alt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altLang="en-US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체험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성찰</a:t>
          </a:r>
        </a:p>
      </dsp:txBody>
      <dsp:txXfrm>
        <a:off x="3287766" y="2071602"/>
        <a:ext cx="2544627" cy="1537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FF318-C0F9-4595-9C10-FF7335AE2CD9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91D81-1939-46A0-B592-F01B26B9C1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211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391D81-1939-46A0-B592-F01B26B9C11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152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391D81-1939-46A0-B592-F01B26B9C11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805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B745A-FF40-41D6-9F0F-AC21C02B38A2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41F8-2997-45CE-A9D3-F89B34B521C7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F6F-9354-4501-9A5C-3BFF66D91717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2854-F708-445E-A76D-0898576F582D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6E8E-6FBD-410E-9B67-EDD85B6AD8A9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4613D-D06C-44D5-8FBB-D4FDB6AEA81B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E01D-5428-4D1D-B50B-3310BEDF734E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9A7F-FCC0-49AA-8A7A-7F5D1FDA9D23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EA9D7-0EA1-41FC-B737-474E84E44E6E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13A03-7FC9-4114-8A39-5E5546E288E5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C55C7-7D74-4482-A688-B206AF9AEAD7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C040C-1983-4B41-9F80-CE733D4567A3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noProof="0" dirty="0"/>
          </a:p>
        </p:txBody>
      </p:sp>
      <p:pic>
        <p:nvPicPr>
          <p:cNvPr id="3" name="Picture 1" descr="그림, 식물, 페인팅, 식물학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DEBDACA-54B0-53DF-2914-34C75FD3C88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t="32938" b="10812"/>
          <a:stretch>
            <a:fillRect/>
          </a:stretch>
        </p:blipFill>
        <p:spPr>
          <a:xfrm>
            <a:off x="1" y="10"/>
            <a:ext cx="12191999" cy="6857990"/>
          </a:xfrm>
          <a:prstGeom prst="rect">
            <a:avLst/>
          </a:prstGeom>
          <a:noFill/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8897" y="1818628"/>
            <a:ext cx="12442785" cy="2550711"/>
          </a:xfrm>
          <a:solidFill>
            <a:srgbClr val="6C7C5E">
              <a:alpha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sz="280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우울과 불안 증상 관리 지원을 위한 </a:t>
            </a:r>
            <a:br>
              <a:rPr lang="ko-KR" sz="5200" noProof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ko-KR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마음성장</a:t>
            </a:r>
            <a:r>
              <a:rPr lang="ko-KR" altLang="en-US" sz="5400" b="1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 </a:t>
            </a:r>
            <a:r>
              <a:rPr lang="ko-KR" altLang="en-US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집단 상담</a:t>
            </a:r>
            <a:r>
              <a:rPr lang="ko-KR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 프로그램</a:t>
            </a:r>
            <a:br>
              <a:rPr lang="en-US" altLang="ko-KR" sz="5400" b="1" noProof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</a:br>
            <a:r>
              <a:rPr lang="en-US" altLang="ko-KR" sz="5400" b="1" noProof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“</a:t>
            </a:r>
            <a:r>
              <a:rPr lang="ko-KR" altLang="en-US" sz="5400" b="1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우울해도 </a:t>
            </a:r>
            <a:r>
              <a:rPr lang="ko-KR" altLang="en-US" sz="5400" b="1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괜찮아</a:t>
            </a:r>
            <a:r>
              <a:rPr lang="en-US" altLang="ko-KR" sz="5400" b="1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＂</a:t>
            </a:r>
            <a:endParaRPr lang="ko-KR" sz="5200" noProof="0" dirty="0">
              <a:solidFill>
                <a:schemeClr val="bg1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E685315-9508-3DA1-C1EA-9287CAD0787E}"/>
              </a:ext>
            </a:extLst>
          </p:cNvPr>
          <p:cNvSpPr/>
          <p:nvPr/>
        </p:nvSpPr>
        <p:spPr>
          <a:xfrm>
            <a:off x="185195" y="92597"/>
            <a:ext cx="11852476" cy="6585995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6F388B8-9A45-4B17-D9C7-3FC0AD5B0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ECF3BA-59F5-6C8B-C103-234326AFF5ED}"/>
              </a:ext>
            </a:extLst>
          </p:cNvPr>
          <p:cNvSpPr txBox="1"/>
          <p:nvPr/>
        </p:nvSpPr>
        <p:spPr>
          <a:xfrm>
            <a:off x="3718613" y="5742896"/>
            <a:ext cx="4467828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Wide Latin" panose="020A0A07050505020404" pitchFamily="18" charset="0"/>
                <a:ea typeface="나눔스퀘어라운드 Bold" panose="020B0600000101010101" pitchFamily="50" charset="-127"/>
              </a:rPr>
              <a:t>은평구정신건강복지센터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Wide Latin" panose="020A0A07050505020404" pitchFamily="18" charset="0"/>
              <a:ea typeface="나눔스퀘어라운드 Bold" panose="020B0600000101010101" pitchFamily="50" charset="-127"/>
            </a:endParaRPr>
          </a:p>
          <a:p>
            <a:pPr algn="ctr"/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Wide Latin" panose="020A0A07050505020404" pitchFamily="18" charset="0"/>
                <a:ea typeface="나눔스퀘어라운드 Bold" panose="020B0600000101010101" pitchFamily="50" charset="-127"/>
              </a:rPr>
              <a:t>한마음심리상담실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Wide Latin" panose="020A0A07050505020404" pitchFamily="18" charset="0"/>
              <a:ea typeface="나눔스퀘어라운드 Bold" panose="020B0600000101010101" pitchFamily="50" charset="-127"/>
            </a:endParaRPr>
          </a:p>
          <a:p>
            <a:pPr algn="ctr"/>
            <a:endParaRPr lang="ko-KR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한 무리의 사람들이 방 바닥에 앉아 있다">
            <a:extLst>
              <a:ext uri="{FF2B5EF4-FFF2-40B4-BE49-F238E27FC236}">
                <a16:creationId xmlns:a16="http://schemas.microsoft.com/office/drawing/2014/main" id="{B6E1CA59-16CF-2357-7052-60E43AD5A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-2"/>
            <a:ext cx="457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5486400" cy="1143000"/>
          </a:xfrm>
        </p:spPr>
        <p:txBody>
          <a:bodyPr>
            <a:normAutofit fontScale="90000"/>
          </a:bodyPr>
          <a:lstStyle/>
          <a:p>
            <a:pPr algn="l">
              <a:tabLst>
                <a:tab pos="5197475" algn="l"/>
              </a:tabLst>
            </a:pPr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마음성장 </a:t>
            </a:r>
            <a:r>
              <a: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</a:t>
            </a:r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소개</a:t>
            </a:r>
            <a:endParaRPr lang="ko-KR" sz="3600" b="1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07374E2-6FBE-F86A-D857-9C09B6E0504A}"/>
              </a:ext>
            </a:extLst>
          </p:cNvPr>
          <p:cNvCxnSpPr/>
          <p:nvPr/>
        </p:nvCxnSpPr>
        <p:spPr>
          <a:xfrm>
            <a:off x="809568" y="1358131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522" y="1671697"/>
            <a:ext cx="10220960" cy="4576703"/>
          </a:xfrm>
        </p:spPr>
        <p:txBody>
          <a:bodyPr>
            <a:normAutofit/>
          </a:bodyPr>
          <a:lstStyle/>
          <a:p>
            <a:pPr marL="0" eaLnBrk="0" fontAlgn="ctr" hangingPunct="0">
              <a:lnSpc>
                <a:spcPct val="150000"/>
              </a:lnSpc>
            </a:pP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</a:t>
            </a:r>
            <a:r>
              <a:rPr lang="en-US" alt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kern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유형</a:t>
            </a: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sz="2400" b="1" kern="0" noProof="0" dirty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집단 </a:t>
            </a:r>
            <a:endParaRPr lang="en-US" altLang="ko-KR" sz="2400" b="1" kern="0" noProof="0" dirty="0">
              <a:solidFill>
                <a:srgbClr val="141B4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eaLnBrk="0" fontAlgn="ctr" hangingPunct="0">
              <a:lnSpc>
                <a:spcPct val="150000"/>
              </a:lnSpc>
            </a:pP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대상: 초기 성인기 </a:t>
            </a:r>
            <a:r>
              <a:rPr lang="ko-KR" sz="2400" b="1" kern="0" noProof="0" dirty="0">
                <a:solidFill>
                  <a:srgbClr val="306BAC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우울 </a:t>
            </a: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경험자</a:t>
            </a:r>
          </a:p>
          <a:p>
            <a:pPr marL="0" eaLnBrk="0" fontAlgn="ctr" hangingPunct="0">
              <a:lnSpc>
                <a:spcPct val="150000"/>
              </a:lnSpc>
            </a:pPr>
            <a:r>
              <a:rPr lang="ko-KR" altLang="en-US" sz="2400" b="1" kern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</a:t>
            </a: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목표:</a:t>
            </a:r>
          </a:p>
          <a:p>
            <a:pPr marL="0" lvl="0" indent="0" eaLnBrk="0" fontAlgn="ctr" hangingPunct="0">
              <a:lnSpc>
                <a:spcPct val="170000"/>
              </a:lnSpc>
              <a:spcBef>
                <a:spcPts val="200"/>
              </a:spcBef>
              <a:spcAft>
                <a:spcPts val="300"/>
              </a:spcAft>
              <a:buNone/>
            </a:pPr>
            <a:r>
              <a:rPr lang="ko-KR" altLang="en-US" sz="20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－　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우울과 불안으로 경험할 수 있는</a:t>
            </a:r>
            <a:r>
              <a:rPr lang="ko-KR" altLang="en-US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정서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사고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및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신체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반응에 대한 이해와 자각을 </a:t>
            </a:r>
            <a:r>
              <a:rPr lang="ko-KR" sz="2000" b="1" kern="0" noProof="0" dirty="0" err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돕습니다</a:t>
            </a:r>
            <a:r>
              <a:rPr lang="ko-KR" sz="2000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0" lvl="0" indent="0" eaLnBrk="0" fontAlgn="ctr" hangingPunct="0">
              <a:lnSpc>
                <a:spcPct val="170000"/>
              </a:lnSpc>
              <a:spcBef>
                <a:spcPts val="200"/>
              </a:spcBef>
              <a:spcAft>
                <a:spcPts val="300"/>
              </a:spcAft>
              <a:buNone/>
            </a:pPr>
            <a:r>
              <a:rPr lang="ko-KR" altLang="en-US" sz="20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－　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우울과 불안으로 발생할 수 있는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스트레스 반응을 완화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합니다.</a:t>
            </a:r>
          </a:p>
          <a:p>
            <a:pPr marL="355600" lvl="0" indent="-355600" eaLnBrk="0" fontAlgn="ctr" hangingPunct="0">
              <a:lnSpc>
                <a:spcPct val="170000"/>
              </a:lnSpc>
              <a:spcBef>
                <a:spcPts val="200"/>
              </a:spcBef>
              <a:spcAft>
                <a:spcPts val="300"/>
              </a:spcAft>
              <a:buNone/>
            </a:pPr>
            <a:r>
              <a:rPr lang="ko-KR" altLang="en-US" sz="20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－　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우울과 불안으로 인한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심리적 어려움에 대한</a:t>
            </a:r>
            <a:r>
              <a:rPr lang="ko-KR" sz="2000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제공하고,</a:t>
            </a:r>
            <a:r>
              <a:rPr lang="ko-KR" sz="2000" b="1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다양한 기법</a:t>
            </a:r>
            <a:r>
              <a:rPr lang="ko-KR" altLang="en-US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실생활에서 활용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하도록 하여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위기 및 재발 상황에서의 대처능력을 강화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합니다．</a:t>
            </a:r>
            <a:endParaRPr lang="ko-KR" sz="2000" kern="0" noProof="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슬라이드 번호 개체 틀 12">
            <a:extLst>
              <a:ext uri="{FF2B5EF4-FFF2-40B4-BE49-F238E27FC236}">
                <a16:creationId xmlns:a16="http://schemas.microsoft.com/office/drawing/2014/main" id="{1EAFDEF5-B7CB-C62F-BCE0-7EDE91D41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</a:t>
            </a:fld>
            <a:endParaRPr 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721E1C-47DF-DACE-1B03-8BF526900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3444240" y="2908691"/>
            <a:ext cx="4521200" cy="10406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947" y="389659"/>
            <a:ext cx="4549511" cy="945322"/>
          </a:xfrm>
        </p:spPr>
        <p:txBody>
          <a:bodyPr anchor="ctr">
            <a:normAutofit/>
          </a:bodyPr>
          <a:lstStyle/>
          <a:p>
            <a:pPr algn="l"/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 개발</a:t>
            </a:r>
            <a:endParaRPr lang="ko-KR" sz="3600" b="1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29" name="Group 24">
            <a:extLst>
              <a:ext uri="{FF2B5EF4-FFF2-40B4-BE49-F238E27FC236}">
                <a16:creationId xmlns:a16="http://schemas.microsoft.com/office/drawing/2014/main" id="{16C73AF9-0D33-5C66-5D79-0D0129904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ED96FD6F-5EE9-36C7-C200-3111EF6D0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noProof="0" dirty="0"/>
            </a:p>
          </p:txBody>
        </p:sp>
        <p:sp>
          <p:nvSpPr>
            <p:cNvPr id="31" name="Rectangle 26">
              <a:extLst>
                <a:ext uri="{FF2B5EF4-FFF2-40B4-BE49-F238E27FC236}">
                  <a16:creationId xmlns:a16="http://schemas.microsoft.com/office/drawing/2014/main" id="{62A39BB2-02C1-8A8B-8021-68446E0474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noProof="0" dirty="0"/>
            </a:p>
          </p:txBody>
        </p:sp>
      </p:grp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2CE2D77C-68C2-6E08-C522-A8AD06270ADB}"/>
              </a:ext>
            </a:extLst>
          </p:cNvPr>
          <p:cNvCxnSpPr/>
          <p:nvPr/>
        </p:nvCxnSpPr>
        <p:spPr>
          <a:xfrm>
            <a:off x="763269" y="1334984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슬라이드 번호 개체 틀 48">
            <a:extLst>
              <a:ext uri="{FF2B5EF4-FFF2-40B4-BE49-F238E27FC236}">
                <a16:creationId xmlns:a16="http://schemas.microsoft.com/office/drawing/2014/main" id="{5362ABAF-9C07-3266-6F92-FEF518B20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3</a:t>
            </a:fld>
            <a:endParaRPr lang="en-US"/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90C61F97-1A56-D432-7ED0-375FD0FD38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522720"/>
            <a:ext cx="12578080" cy="684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FC9074F8-6E7F-6143-9468-D59714A0BD9E}"/>
              </a:ext>
            </a:extLst>
          </p:cNvPr>
          <p:cNvGrpSpPr/>
          <p:nvPr/>
        </p:nvGrpSpPr>
        <p:grpSpPr>
          <a:xfrm>
            <a:off x="6382938" y="-771726"/>
            <a:ext cx="8184067" cy="8076376"/>
            <a:chOff x="5938620" y="-1333396"/>
            <a:chExt cx="8184067" cy="8076376"/>
          </a:xfrm>
        </p:grpSpPr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1B7BC48D-AD5C-99D6-B2F3-15404E84E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50000"/>
            </a:blip>
            <a:srcRect l="-1" t="12486" r="1191" b="1"/>
            <a:stretch>
              <a:fillRect/>
            </a:stretch>
          </p:blipFill>
          <p:spPr>
            <a:xfrm>
              <a:off x="5938620" y="-1333396"/>
              <a:ext cx="8184067" cy="8076376"/>
            </a:xfrm>
            <a:prstGeom prst="ellipse">
              <a:avLst/>
            </a:prstGeom>
            <a:noFill/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5A1A2A29-7CD2-EC74-91F2-CAEAD5F37641}"/>
                </a:ext>
              </a:extLst>
            </p:cNvPr>
            <p:cNvSpPr txBox="1"/>
            <p:nvPr/>
          </p:nvSpPr>
          <p:spPr>
            <a:xfrm>
              <a:off x="6931137" y="3437060"/>
              <a:ext cx="4339856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eaLnBrk="0" fontAlgn="ctr" hangingPunct="0">
                <a:lnSpc>
                  <a:spcPct val="150000"/>
                </a:lnSpc>
              </a:pPr>
              <a:r>
                <a:rPr lang="en-US" altLang="ko-KR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‘</a:t>
              </a:r>
              <a:r>
                <a:rPr lang="ko-KR" altLang="en-US" sz="2400" b="1" kern="0" noProof="1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마음성장 프로그램</a:t>
              </a:r>
              <a:r>
                <a:rPr lang="en-US" altLang="ko-KR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’</a:t>
              </a:r>
              <a:r>
                <a:rPr lang="ko-KR" altLang="en-US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은 </a:t>
              </a:r>
              <a:endParaRPr lang="en-US" altLang="ko-KR" sz="2400" b="1" kern="0" noProof="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0" algn="r" eaLnBrk="0" fontAlgn="ctr" hangingPunct="0">
                <a:lnSpc>
                  <a:spcPct val="150000"/>
                </a:lnSpc>
              </a:pPr>
              <a:r>
                <a:rPr lang="ko-KR" altLang="ko-KR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마음챙김</a:t>
              </a:r>
              <a:r>
                <a:rPr lang="ko-KR" altLang="ko-KR" sz="2400" b="1" kern="0" noProof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 기반 </a:t>
              </a:r>
              <a:r>
                <a:rPr lang="ko-KR" altLang="en-US" sz="2400" b="1" kern="0" noProof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인지치료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en-US" altLang="ko-KR" sz="2400" b="1" kern="0" dirty="0" err="1">
                  <a:latin typeface="나눔고딕" panose="020D0604000000000000" pitchFamily="50" charset="-127"/>
                  <a:ea typeface="나눔고딕" panose="020D0604000000000000" pitchFamily="50" charset="-127"/>
                </a:rPr>
                <a:t>MBCT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)  </a:t>
              </a:r>
              <a:r>
                <a:rPr lang="ko-KR" altLang="en-US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이론을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바탕으로 제작 되었습니다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ko-KR" alt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A62D572-B1D2-076F-CF8A-3754F04443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1203402"/>
              </p:ext>
            </p:extLst>
          </p:nvPr>
        </p:nvGraphicFramePr>
        <p:xfrm>
          <a:off x="912614" y="2146511"/>
          <a:ext cx="6238490" cy="3692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47" name="그룹 46">
            <a:extLst>
              <a:ext uri="{FF2B5EF4-FFF2-40B4-BE49-F238E27FC236}">
                <a16:creationId xmlns:a16="http://schemas.microsoft.com/office/drawing/2014/main" id="{3DD4C7CF-80F1-87DB-075B-2D1C5665FF9D}"/>
              </a:ext>
            </a:extLst>
          </p:cNvPr>
          <p:cNvGrpSpPr/>
          <p:nvPr/>
        </p:nvGrpSpPr>
        <p:grpSpPr>
          <a:xfrm>
            <a:off x="3306893" y="2849858"/>
            <a:ext cx="965200" cy="2190358"/>
            <a:chOff x="3230880" y="2783840"/>
            <a:chExt cx="965200" cy="2190358"/>
          </a:xfrm>
        </p:grpSpPr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773DF4F-3FEA-7E5E-FA91-6EBEF81B2069}"/>
                </a:ext>
              </a:extLst>
            </p:cNvPr>
            <p:cNvCxnSpPr>
              <a:cxnSpLocks/>
            </p:cNvCxnSpPr>
            <p:nvPr/>
          </p:nvCxnSpPr>
          <p:spPr>
            <a:xfrm>
              <a:off x="3403600" y="2783840"/>
              <a:ext cx="79248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직선 화살표 연결선 38">
              <a:extLst>
                <a:ext uri="{FF2B5EF4-FFF2-40B4-BE49-F238E27FC236}">
                  <a16:creationId xmlns:a16="http://schemas.microsoft.com/office/drawing/2014/main" id="{F307B8B8-12CF-8D8A-7664-CCC12B78A8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30880" y="3523103"/>
              <a:ext cx="894080" cy="76829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2" name="직선 화살표 연결선 41">
              <a:extLst>
                <a:ext uri="{FF2B5EF4-FFF2-40B4-BE49-F238E27FC236}">
                  <a16:creationId xmlns:a16="http://schemas.microsoft.com/office/drawing/2014/main" id="{4173349D-B59F-46A5-3477-EF27AC4E9618}"/>
                </a:ext>
              </a:extLst>
            </p:cNvPr>
            <p:cNvCxnSpPr>
              <a:cxnSpLocks/>
            </p:cNvCxnSpPr>
            <p:nvPr/>
          </p:nvCxnSpPr>
          <p:spPr>
            <a:xfrm>
              <a:off x="3312160" y="4974198"/>
              <a:ext cx="812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9CDEF4-CC57-81D8-213E-104A53FE2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fld>
            <a:endParaRPr 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3804D80-2CFF-4539-5753-933897873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3" y="389659"/>
            <a:ext cx="10946453" cy="945322"/>
          </a:xfrm>
        </p:spPr>
        <p:txBody>
          <a:bodyPr anchor="ctr">
            <a:normAutofit/>
          </a:bodyPr>
          <a:lstStyle/>
          <a:p>
            <a:pPr algn="l"/>
            <a:r>
              <a:rPr lang="en-US" altLang="ko-KR" sz="36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en-US" altLang="ko-KR" sz="3600" b="1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3600" b="1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기대 효과</a:t>
            </a:r>
            <a:endParaRPr lang="ko-KR" sz="3600" b="1" noProof="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9849936-FBEA-0F4C-6C7D-F79D194647E8}"/>
              </a:ext>
            </a:extLst>
          </p:cNvPr>
          <p:cNvCxnSpPr/>
          <p:nvPr/>
        </p:nvCxnSpPr>
        <p:spPr>
          <a:xfrm>
            <a:off x="763269" y="1334984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6B637B79-9783-5F3A-C6FC-9E4AA6BAD4AA}"/>
              </a:ext>
            </a:extLst>
          </p:cNvPr>
          <p:cNvGrpSpPr/>
          <p:nvPr/>
        </p:nvGrpSpPr>
        <p:grpSpPr>
          <a:xfrm>
            <a:off x="3454401" y="1405074"/>
            <a:ext cx="5286467" cy="5006514"/>
            <a:chOff x="3766918" y="1532399"/>
            <a:chExt cx="5286467" cy="500651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33B7589F-3A75-3172-C8E9-711099B3A9DC}"/>
                </a:ext>
              </a:extLst>
            </p:cNvPr>
            <p:cNvGrpSpPr/>
            <p:nvPr/>
          </p:nvGrpSpPr>
          <p:grpSpPr>
            <a:xfrm>
              <a:off x="3766918" y="1532399"/>
              <a:ext cx="5202564" cy="5006514"/>
              <a:chOff x="3766918" y="1532399"/>
              <a:chExt cx="5202564" cy="5006514"/>
            </a:xfrm>
          </p:grpSpPr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14A489C2-EAD4-8CA7-A257-B87D937C8AA1}"/>
                  </a:ext>
                </a:extLst>
              </p:cNvPr>
              <p:cNvGrpSpPr/>
              <p:nvPr/>
            </p:nvGrpSpPr>
            <p:grpSpPr>
              <a:xfrm>
                <a:off x="3766918" y="1532399"/>
                <a:ext cx="5202564" cy="5006514"/>
                <a:chOff x="3766918" y="1532399"/>
                <a:chExt cx="5202564" cy="5006514"/>
              </a:xfrm>
            </p:grpSpPr>
            <p:grpSp>
              <p:nvGrpSpPr>
                <p:cNvPr id="29" name="그룹 28">
                  <a:extLst>
                    <a:ext uri="{FF2B5EF4-FFF2-40B4-BE49-F238E27FC236}">
                      <a16:creationId xmlns:a16="http://schemas.microsoft.com/office/drawing/2014/main" id="{34F81041-4A25-7222-15F2-8663DFDEFAFB}"/>
                    </a:ext>
                  </a:extLst>
                </p:cNvPr>
                <p:cNvGrpSpPr/>
                <p:nvPr/>
              </p:nvGrpSpPr>
              <p:grpSpPr>
                <a:xfrm>
                  <a:off x="3766918" y="1532399"/>
                  <a:ext cx="5202564" cy="5006514"/>
                  <a:chOff x="4444677" y="2912536"/>
                  <a:chExt cx="3136740" cy="3138799"/>
                </a:xfrm>
              </p:grpSpPr>
              <p:sp>
                <p:nvSpPr>
                  <p:cNvPr id="13" name="타원 12">
                    <a:extLst>
                      <a:ext uri="{FF2B5EF4-FFF2-40B4-BE49-F238E27FC236}">
                        <a16:creationId xmlns:a16="http://schemas.microsoft.com/office/drawing/2014/main" id="{A248D0FA-2E65-20FD-EF29-B5BDB573A4C5}"/>
                      </a:ext>
                    </a:extLst>
                  </p:cNvPr>
                  <p:cNvSpPr/>
                  <p:nvPr/>
                </p:nvSpPr>
                <p:spPr>
                  <a:xfrm>
                    <a:off x="4444677" y="2912536"/>
                    <a:ext cx="1568370" cy="1568370"/>
                  </a:xfrm>
                  <a:prstGeom prst="ellipse">
                    <a:avLst/>
                  </a:prstGeom>
                  <a:solidFill>
                    <a:schemeClr val="accent3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lnSpc>
                        <a:spcPct val="150000"/>
                      </a:lnSpc>
                    </a:pPr>
                    <a:endParaRPr lang="ko-KR" altLang="en-US" sz="1600" b="1" dirty="0"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15" name="타원 14">
                    <a:extLst>
                      <a:ext uri="{FF2B5EF4-FFF2-40B4-BE49-F238E27FC236}">
                        <a16:creationId xmlns:a16="http://schemas.microsoft.com/office/drawing/2014/main" id="{2C1832D3-FBD4-0827-C2F0-5414DBACBD1D}"/>
                      </a:ext>
                    </a:extLst>
                  </p:cNvPr>
                  <p:cNvSpPr/>
                  <p:nvPr/>
                </p:nvSpPr>
                <p:spPr>
                  <a:xfrm>
                    <a:off x="6013047" y="2912536"/>
                    <a:ext cx="1568370" cy="1568370"/>
                  </a:xfrm>
                  <a:prstGeom prst="ellipse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lnSpc>
                        <a:spcPct val="150000"/>
                      </a:lnSpc>
                    </a:pPr>
                    <a:endParaRPr lang="ko-KR" altLang="en-US" sz="1600" b="1" dirty="0">
                      <a:solidFill>
                        <a:srgbClr val="000000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19" name="타원 18">
                    <a:extLst>
                      <a:ext uri="{FF2B5EF4-FFF2-40B4-BE49-F238E27FC236}">
                        <a16:creationId xmlns:a16="http://schemas.microsoft.com/office/drawing/2014/main" id="{135C65DE-5F98-7F00-9AEA-F012F6906D2F}"/>
                      </a:ext>
                    </a:extLst>
                  </p:cNvPr>
                  <p:cNvSpPr/>
                  <p:nvPr/>
                </p:nvSpPr>
                <p:spPr>
                  <a:xfrm>
                    <a:off x="6013047" y="4482965"/>
                    <a:ext cx="1568370" cy="1568370"/>
                  </a:xfrm>
                  <a:prstGeom prst="ellipse">
                    <a:avLst/>
                  </a:prstGeom>
                  <a:solidFill>
                    <a:srgbClr val="85A097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28" name="타원 27">
                    <a:extLst>
                      <a:ext uri="{FF2B5EF4-FFF2-40B4-BE49-F238E27FC236}">
                        <a16:creationId xmlns:a16="http://schemas.microsoft.com/office/drawing/2014/main" id="{848A5BCC-EF2F-C61E-B4CA-D2012052AC9F}"/>
                      </a:ext>
                    </a:extLst>
                  </p:cNvPr>
                  <p:cNvSpPr/>
                  <p:nvPr/>
                </p:nvSpPr>
                <p:spPr>
                  <a:xfrm>
                    <a:off x="4444677" y="4482965"/>
                    <a:ext cx="1568370" cy="1568370"/>
                  </a:xfrm>
                  <a:prstGeom prst="ellipse">
                    <a:avLst/>
                  </a:prstGeom>
                  <a:solidFill>
                    <a:schemeClr val="accent3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</p:grpSp>
            <p:grpSp>
              <p:nvGrpSpPr>
                <p:cNvPr id="44" name="그룹 43">
                  <a:extLst>
                    <a:ext uri="{FF2B5EF4-FFF2-40B4-BE49-F238E27FC236}">
                      <a16:creationId xmlns:a16="http://schemas.microsoft.com/office/drawing/2014/main" id="{CEF1E28C-2926-1294-05CF-96B2EB2195E7}"/>
                    </a:ext>
                  </a:extLst>
                </p:cNvPr>
                <p:cNvGrpSpPr/>
                <p:nvPr/>
              </p:nvGrpSpPr>
              <p:grpSpPr>
                <a:xfrm>
                  <a:off x="4027990" y="3222783"/>
                  <a:ext cx="4815068" cy="1146993"/>
                  <a:chOff x="709835" y="1359985"/>
                  <a:chExt cx="11082230" cy="1146993"/>
                </a:xfrm>
              </p:grpSpPr>
              <p:sp>
                <p:nvSpPr>
                  <p:cNvPr id="11" name="TextBox 10">
                    <a:extLst>
                      <a:ext uri="{FF2B5EF4-FFF2-40B4-BE49-F238E27FC236}">
                        <a16:creationId xmlns:a16="http://schemas.microsoft.com/office/drawing/2014/main" id="{83EA8810-8B4F-F721-CAB0-87D6F86FFCE7}"/>
                      </a:ext>
                    </a:extLst>
                  </p:cNvPr>
                  <p:cNvSpPr txBox="1"/>
                  <p:nvPr/>
                </p:nvSpPr>
                <p:spPr>
                  <a:xfrm>
                    <a:off x="709835" y="1708298"/>
                    <a:ext cx="11082230" cy="798680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>
                    <a:spAutoFit/>
                  </a:bodyPr>
                  <a:lstStyle/>
                  <a:p>
                    <a:pPr marL="274320" indent="-274320" algn="ctr" rtl="0" eaLnBrk="1" latinLnBrk="1" hangingPunct="1">
                      <a:lnSpc>
                        <a:spcPct val="150000"/>
                      </a:lnSpc>
                      <a:buNone/>
                    </a:pPr>
                    <a:r>
                      <a:rPr lang="ko-KR" altLang="en-US" sz="2000" b="1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rPr>
                      <a:t>마음 챙김 기반 인지치료</a:t>
                    </a:r>
                    <a:endParaRPr lang="en-US" altLang="ko-KR" sz="2000" b="1" dirty="0">
                      <a:solidFill>
                        <a:srgbClr val="000000"/>
                      </a:solidFill>
                      <a:effectLst/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  <a:p>
                    <a:pPr marL="274320" indent="-274320" algn="ctr" latinLnBrk="1">
                      <a:lnSpc>
                        <a:spcPct val="150000"/>
                      </a:lnSpc>
                    </a:pPr>
                    <a:r>
                      <a:rPr lang="en-US" altLang="ko-KR" sz="1100" kern="0" dirty="0">
                        <a:solidFill>
                          <a:srgbClr val="0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rPr>
                      <a:t>(Mindfulness-Based Cognitive Therapy)</a:t>
                    </a:r>
                    <a:endParaRPr lang="ko-KR" altLang="en-US" sz="1100" dirty="0">
                      <a:solidFill>
                        <a:srgbClr val="000000"/>
                      </a:solidFill>
                      <a:effectLst/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43" name="TextBox 42">
                    <a:extLst>
                      <a:ext uri="{FF2B5EF4-FFF2-40B4-BE49-F238E27FC236}">
                        <a16:creationId xmlns:a16="http://schemas.microsoft.com/office/drawing/2014/main" id="{BC9987C6-0288-338E-5C86-8EB3FD7105BC}"/>
                      </a:ext>
                    </a:extLst>
                  </p:cNvPr>
                  <p:cNvSpPr txBox="1"/>
                  <p:nvPr/>
                </p:nvSpPr>
                <p:spPr>
                  <a:xfrm>
                    <a:off x="4847428" y="1359985"/>
                    <a:ext cx="2494887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ko-KR" b="1" kern="0" dirty="0" err="1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rPr>
                      <a:t>MBCT</a:t>
                    </a:r>
                    <a:endParaRPr lang="ko-KR" altLang="en-US" b="1" dirty="0"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</p:grpSp>
          </p:grp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DA7E9D45-09B6-1AA8-81B3-0973AEE86E23}"/>
                  </a:ext>
                </a:extLst>
              </p:cNvPr>
              <p:cNvSpPr txBox="1"/>
              <p:nvPr/>
            </p:nvSpPr>
            <p:spPr>
              <a:xfrm>
                <a:off x="3900671" y="4874978"/>
                <a:ext cx="2246326" cy="8748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 eaLnBrk="1" latinLnBrk="1" hangingPunct="1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정서</a:t>
                </a:r>
                <a:r>
                  <a:rPr lang="en-US" altLang="ko-KR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  <a:r>
                  <a:rPr lang="ko-KR" altLang="en-US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사고</a:t>
                </a:r>
                <a:r>
                  <a:rPr lang="en-US" altLang="ko-KR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  <a:r>
                  <a:rPr lang="ko-KR" altLang="en-US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신체 반응 통합 이해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139C1DB-81AD-92ED-0916-F57BAF6DB7B2}"/>
                  </a:ext>
                </a:extLst>
              </p:cNvPr>
              <p:cNvSpPr txBox="1"/>
              <p:nvPr/>
            </p:nvSpPr>
            <p:spPr>
              <a:xfrm>
                <a:off x="6738587" y="4874978"/>
                <a:ext cx="1884549" cy="8748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 eaLnBrk="1" latinLnBrk="1" hangingPunct="1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rgbClr val="000000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삶에 적용 가능한 심리 기술 지원</a:t>
                </a:r>
                <a:endParaRPr lang="ko-KR" altLang="en-US" b="1" kern="0" spc="0" dirty="0">
                  <a:solidFill>
                    <a:srgbClr val="000000"/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7D5B65B-69B5-AB49-8FC3-7AFD862CA7D1}"/>
                </a:ext>
              </a:extLst>
            </p:cNvPr>
            <p:cNvSpPr txBox="1"/>
            <p:nvPr/>
          </p:nvSpPr>
          <p:spPr>
            <a:xfrm>
              <a:off x="3900671" y="2290928"/>
              <a:ext cx="2410560" cy="8748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우울 및 불안 증상 완화</a:t>
              </a:r>
              <a:r>
                <a:rPr lang="en-US" altLang="ko-KR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재발 예방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64EDE97-D1D4-D46F-E49E-B718D7D0F178}"/>
                </a:ext>
              </a:extLst>
            </p:cNvPr>
            <p:cNvSpPr txBox="1"/>
            <p:nvPr/>
          </p:nvSpPr>
          <p:spPr>
            <a:xfrm>
              <a:off x="6452103" y="2090412"/>
              <a:ext cx="2601282" cy="12903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과학적 심리치료</a:t>
              </a:r>
              <a:r>
                <a:rPr lang="en-US" altLang="ko-KR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체계적인</a:t>
              </a:r>
              <a:r>
                <a:rPr lang="en-US" altLang="ko-KR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5</a:t>
              </a:r>
              <a:r>
                <a:rPr lang="ko-KR" altLang="en-US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회기 그룹 프로그램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7120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3DE49-0E74-A641-5259-A03C622EC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81EF8D4-B007-3192-BB6D-B3B292759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3" y="389659"/>
            <a:ext cx="10946453" cy="945322"/>
          </a:xfrm>
        </p:spPr>
        <p:txBody>
          <a:bodyPr anchor="ctr">
            <a:normAutofit/>
          </a:bodyPr>
          <a:lstStyle/>
          <a:p>
            <a:pPr algn="l"/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</a:t>
            </a:r>
            <a:r>
              <a:rPr lang="ko-KR" altLang="en-US" sz="36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대상</a:t>
            </a:r>
            <a:endParaRPr lang="ko-KR" sz="3600" b="1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95D534E-ACAD-2CEE-906F-3B828AFFB982}"/>
              </a:ext>
            </a:extLst>
          </p:cNvPr>
          <p:cNvCxnSpPr/>
          <p:nvPr/>
        </p:nvCxnSpPr>
        <p:spPr>
          <a:xfrm>
            <a:off x="763269" y="1334984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A482F9FE-237B-3A1E-746D-550974509DA1}"/>
              </a:ext>
            </a:extLst>
          </p:cNvPr>
          <p:cNvGrpSpPr/>
          <p:nvPr/>
        </p:nvGrpSpPr>
        <p:grpSpPr>
          <a:xfrm>
            <a:off x="3790248" y="1137979"/>
            <a:ext cx="4815068" cy="4561760"/>
            <a:chOff x="3664148" y="1137979"/>
            <a:chExt cx="4815068" cy="4561760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4FF821B3-600B-D024-1394-21A659956192}"/>
                </a:ext>
              </a:extLst>
            </p:cNvPr>
            <p:cNvGrpSpPr/>
            <p:nvPr/>
          </p:nvGrpSpPr>
          <p:grpSpPr>
            <a:xfrm flipV="1">
              <a:off x="4817101" y="2458705"/>
              <a:ext cx="2509162" cy="3241034"/>
              <a:chOff x="4978283" y="2408334"/>
              <a:chExt cx="1085351" cy="1510070"/>
            </a:xfrm>
          </p:grpSpPr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D94750B5-8D73-7EAC-2583-53ED7B23D6D4}"/>
                  </a:ext>
                </a:extLst>
              </p:cNvPr>
              <p:cNvSpPr/>
              <p:nvPr/>
            </p:nvSpPr>
            <p:spPr>
              <a:xfrm flipV="1">
                <a:off x="4978285" y="2408334"/>
                <a:ext cx="1085349" cy="375176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행동</a:t>
                </a:r>
              </a:p>
            </p:txBody>
          </p:sp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654708D4-DD3B-EDE1-C8A2-740A4532F964}"/>
                  </a:ext>
                </a:extLst>
              </p:cNvPr>
              <p:cNvSpPr/>
              <p:nvPr/>
            </p:nvSpPr>
            <p:spPr>
              <a:xfrm flipV="1">
                <a:off x="4978285" y="3164930"/>
                <a:ext cx="1085349" cy="375176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신체</a:t>
                </a:r>
              </a:p>
            </p:txBody>
          </p:sp>
          <p:sp>
            <p:nvSpPr>
              <p:cNvPr id="20" name="타원 19">
                <a:extLst>
                  <a:ext uri="{FF2B5EF4-FFF2-40B4-BE49-F238E27FC236}">
                    <a16:creationId xmlns:a16="http://schemas.microsoft.com/office/drawing/2014/main" id="{8805ACDD-9E04-5399-46C4-2E161CDB5D46}"/>
                  </a:ext>
                </a:extLst>
              </p:cNvPr>
              <p:cNvSpPr/>
              <p:nvPr/>
            </p:nvSpPr>
            <p:spPr>
              <a:xfrm flipV="1">
                <a:off x="4978285" y="3543228"/>
                <a:ext cx="1085349" cy="375176"/>
              </a:xfrm>
              <a:prstGeom prst="ellips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일상생활</a:t>
                </a:r>
              </a:p>
            </p:txBody>
          </p:sp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16DEF5CF-8A5D-6747-3196-C2779E79BDC6}"/>
                  </a:ext>
                </a:extLst>
              </p:cNvPr>
              <p:cNvSpPr/>
              <p:nvPr/>
            </p:nvSpPr>
            <p:spPr>
              <a:xfrm flipV="1">
                <a:off x="4978283" y="2786632"/>
                <a:ext cx="1085349" cy="37517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정서 및 사고</a:t>
                </a: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CFC76B72-1BEB-9EE4-2626-019EE670A0EE}"/>
                </a:ext>
              </a:extLst>
            </p:cNvPr>
            <p:cNvGrpSpPr/>
            <p:nvPr/>
          </p:nvGrpSpPr>
          <p:grpSpPr>
            <a:xfrm>
              <a:off x="3664148" y="1137979"/>
              <a:ext cx="4815068" cy="970370"/>
              <a:chOff x="920291" y="1238065"/>
              <a:chExt cx="11082230" cy="970370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2FDBBEF-4086-9553-938F-CBE3DBB1904B}"/>
                  </a:ext>
                </a:extLst>
              </p:cNvPr>
              <p:cNvSpPr txBox="1"/>
              <p:nvPr/>
            </p:nvSpPr>
            <p:spPr>
              <a:xfrm>
                <a:off x="920291" y="1708298"/>
                <a:ext cx="11082230" cy="50013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anchor="ctr">
                <a:spAutoFit/>
              </a:bodyPr>
              <a:lstStyle/>
              <a:p>
                <a:pPr marL="274320" indent="-274320" algn="ctr" rtl="0" eaLnBrk="1" latinLnBrk="1" hangingPunct="1">
                  <a:lnSpc>
                    <a:spcPct val="150000"/>
                  </a:lnSpc>
                  <a:buNone/>
                </a:pPr>
                <a:r>
                  <a:rPr lang="ko-KR" altLang="en-US" sz="2000" b="1" dirty="0">
                    <a:solidFill>
                      <a:srgbClr val="000000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우울 및 불안 </a:t>
                </a:r>
                <a:r>
                  <a:rPr lang="ko-KR" altLang="en-US" sz="20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증상</a:t>
                </a:r>
                <a:r>
                  <a:rPr lang="en-US" altLang="ko-KR" sz="20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r>
                  <a:rPr lang="ko-KR" altLang="en-US" sz="20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점검하기</a:t>
                </a:r>
                <a:endParaRPr lang="ko-KR" altLang="en-US" sz="1100" dirty="0">
                  <a:solidFill>
                    <a:srgbClr val="000000"/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111EACE-2190-3395-3A3D-7C81A47C7BEC}"/>
                  </a:ext>
                </a:extLst>
              </p:cNvPr>
              <p:cNvSpPr txBox="1"/>
              <p:nvPr/>
            </p:nvSpPr>
            <p:spPr>
              <a:xfrm>
                <a:off x="3912552" y="1238065"/>
                <a:ext cx="5097708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추천 대상</a:t>
                </a:r>
              </a:p>
            </p:txBody>
          </p:sp>
        </p:grp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DA9ABE06-9328-2536-9C41-864FD6520D9A}"/>
              </a:ext>
            </a:extLst>
          </p:cNvPr>
          <p:cNvSpPr txBox="1"/>
          <p:nvPr/>
        </p:nvSpPr>
        <p:spPr>
          <a:xfrm>
            <a:off x="1071878" y="1858280"/>
            <a:ext cx="3657605" cy="3975635"/>
          </a:xfrm>
          <a:prstGeom prst="rect">
            <a:avLst/>
          </a:prstGeom>
          <a:noFill/>
        </p:spPr>
        <p:txBody>
          <a:bodyPr wrap="square" numCol="1" rtlCol="0" anchor="ctr">
            <a:no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000" b="1" dirty="0">
                <a:solidFill>
                  <a:srgbClr val="306BAC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우울</a:t>
            </a:r>
            <a:endParaRPr lang="en-US" altLang="ko-KR" b="1" dirty="0">
              <a:solidFill>
                <a:srgbClr val="306BAC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일상생활에서 하루 대부분의 시간 동안 흥미나 즐거움을 못 느낌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최근 들어 몸무게가 크게 줄거나 늘어남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불면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(OR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과다수면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소화불량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무가치감이나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죄책감에 시달림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학업이나 일에 집중하는 것이 어려움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쉽게 피곤해짐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거의 매일 무기력함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AC99673-0717-ECF0-936D-BAE0588932A2}"/>
              </a:ext>
            </a:extLst>
          </p:cNvPr>
          <p:cNvSpPr txBox="1"/>
          <p:nvPr/>
        </p:nvSpPr>
        <p:spPr>
          <a:xfrm>
            <a:off x="7548880" y="1858280"/>
            <a:ext cx="3810363" cy="3975635"/>
          </a:xfrm>
          <a:prstGeom prst="rect">
            <a:avLst/>
          </a:prstGeom>
          <a:noFill/>
        </p:spPr>
        <p:txBody>
          <a:bodyPr wrap="square" numCol="1" rtlCol="0" anchor="ctr">
            <a:no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000" b="1" dirty="0">
                <a:solidFill>
                  <a:srgbClr val="4F622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불안</a:t>
            </a:r>
            <a:endParaRPr lang="en-US" altLang="ko-KR" b="1" dirty="0">
              <a:solidFill>
                <a:srgbClr val="4F622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평소 지나치게 불안해하거나 자주 걱정하며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이런 걱정을 조절하기 어려움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가슴 두근거림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안절부절 못함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근육의 긴장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수면 장해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밤새 뒤척임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스스로 통제할 수 없을 것 같은 두려움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과민성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집중하기 어려움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불안한 상황을 능동적으로 회피함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6605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_x731196760">
            <a:extLst>
              <a:ext uri="{FF2B5EF4-FFF2-40B4-BE49-F238E27FC236}">
                <a16:creationId xmlns:a16="http://schemas.microsoft.com/office/drawing/2014/main" id="{28E293FF-DF21-C833-8AA6-45B6B8F14B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r="74651" b="32345"/>
          <a:stretch>
            <a:fillRect/>
          </a:stretch>
        </p:blipFill>
        <p:spPr bwMode="auto">
          <a:xfrm>
            <a:off x="10160000" y="0"/>
            <a:ext cx="2031999" cy="710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1E95A55F-509D-CD4A-8C9E-27D4D8EAFA04}"/>
              </a:ext>
            </a:extLst>
          </p:cNvPr>
          <p:cNvSpPr/>
          <p:nvPr/>
        </p:nvSpPr>
        <p:spPr>
          <a:xfrm>
            <a:off x="1025903" y="4509625"/>
            <a:ext cx="9977376" cy="1705160"/>
          </a:xfrm>
          <a:prstGeom prst="roundRect">
            <a:avLst/>
          </a:prstGeom>
        </p:spPr>
        <p:style>
          <a:lnRef idx="3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</a:t>
            </a:r>
            <a:r>
              <a:rPr lang="ko-KR" altLang="ko-KR" b="1" dirty="0" err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5회기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구성</a:t>
            </a:r>
            <a:endParaRPr lang="en-US" altLang="ko-KR" b="1" dirty="0">
              <a:solidFill>
                <a:srgbClr val="141B4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소요 시간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회기당 </a:t>
            </a:r>
            <a:r>
              <a:rPr lang="ko-KR" altLang="ko-KR" b="1" dirty="0" err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90분</a:t>
            </a:r>
            <a:endParaRPr lang="en-US" altLang="ko-KR" b="1" dirty="0">
              <a:solidFill>
                <a:srgbClr val="141B4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계획 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일정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2025년 1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 ~ 1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일, 월요일 13:30~15:00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</a:t>
            </a:r>
            <a:r>
              <a:rPr lang="en-US" altLang="ko-KR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 </a:t>
            </a:r>
            <a:r>
              <a:rPr lang="ko-KR" altLang="en-US" sz="36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전체 </a:t>
            </a:r>
            <a:r>
              <a:rPr lang="ko-KR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회기 구</a:t>
            </a:r>
            <a:r>
              <a:rPr lang="ko-KR" altLang="en-US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성</a:t>
            </a:r>
            <a:endParaRPr lang="ko-KR" sz="3600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7E4308A7-1A2F-54CB-39B9-67EA9C8B8A7C}"/>
              </a:ext>
            </a:extLst>
          </p:cNvPr>
          <p:cNvCxnSpPr>
            <a:cxnSpLocks/>
          </p:cNvCxnSpPr>
          <p:nvPr/>
        </p:nvCxnSpPr>
        <p:spPr>
          <a:xfrm>
            <a:off x="716971" y="1311834"/>
            <a:ext cx="1389621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2584CC2B-1992-AB2C-51EB-73052D5B9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955191"/>
              </p:ext>
            </p:extLst>
          </p:nvPr>
        </p:nvGraphicFramePr>
        <p:xfrm>
          <a:off x="2397180" y="1565142"/>
          <a:ext cx="7325554" cy="261630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325554">
                  <a:extLst>
                    <a:ext uri="{9D8B030D-6E8A-4147-A177-3AD203B41FA5}">
                      <a16:colId xmlns:a16="http://schemas.microsoft.com/office/drawing/2014/main" val="4254283265"/>
                    </a:ext>
                  </a:extLst>
                </a:gridCol>
              </a:tblGrid>
              <a:tr h="53682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sz="1600" b="0" noProof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우울</a:t>
                      </a:r>
                      <a:r>
                        <a:rPr lang="en-US" altLang="ko-KR" sz="1600" b="0" noProof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 </a:t>
                      </a:r>
                      <a:r>
                        <a:rPr lang="ko-KR" altLang="en-US" sz="1600" b="0" noProof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모듈</a:t>
                      </a:r>
                      <a:endParaRPr lang="ko-KR" sz="1600" b="0" noProof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700465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1. 심리교육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863280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2. </a:t>
                      </a:r>
                      <a:r>
                        <a:rPr lang="ko-KR" sz="1600" b="0" noProof="0" dirty="0" err="1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고통감싸기</a:t>
                      </a:r>
                      <a:endParaRPr lang="ko-KR" sz="1600" b="0" noProof="0" dirty="0">
                        <a:solidFill>
                          <a:schemeClr val="tx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277647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3. 수용하기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10533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4. 생각은 사실이 아니다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240353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5. 수인하기와 재발방지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57502"/>
                  </a:ext>
                </a:extLst>
              </a:tr>
            </a:tbl>
          </a:graphicData>
        </a:graphic>
      </p:graphicFrame>
      <p:sp>
        <p:nvSpPr>
          <p:cNvPr id="12" name="사각형: 둥근 모서리 4">
            <a:extLst>
              <a:ext uri="{FF2B5EF4-FFF2-40B4-BE49-F238E27FC236}">
                <a16:creationId xmlns:a16="http://schemas.microsoft.com/office/drawing/2014/main" id="{F762056C-1E47-0F5A-7686-82056D5B436D}"/>
              </a:ext>
            </a:extLst>
          </p:cNvPr>
          <p:cNvSpPr txBox="1"/>
          <p:nvPr/>
        </p:nvSpPr>
        <p:spPr>
          <a:xfrm>
            <a:off x="4797922" y="2609239"/>
            <a:ext cx="2596156" cy="16395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marL="0" lvl="0" indent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sz="24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슬라이드 번호 개체 틀 14">
            <a:extLst>
              <a:ext uri="{FF2B5EF4-FFF2-40B4-BE49-F238E27FC236}">
                <a16:creationId xmlns:a16="http://schemas.microsoft.com/office/drawing/2014/main" id="{32DEF734-E3E8-3309-F688-114ED146B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23810E3-5079-CCD4-824C-2E22AE8D5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F52CFF5-DDA9-F437-AAA2-0E08BCF7C5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664162"/>
              </p:ext>
            </p:extLst>
          </p:nvPr>
        </p:nvGraphicFramePr>
        <p:xfrm>
          <a:off x="635773" y="1189879"/>
          <a:ext cx="8962386" cy="4926130"/>
        </p:xfrm>
        <a:graphic>
          <a:graphicData uri="http://schemas.openxmlformats.org/drawingml/2006/table">
            <a:tbl>
              <a:tblPr/>
              <a:tblGrid>
                <a:gridCol w="1626859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001879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333648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8870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심리교육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marR="0" indent="-342900" algn="l" fontAlgn="base" latinLnBrk="0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우울과 같은 정서적 스트레스에 빠지게 되는 이유를 알아본다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marL="342900" marR="0" indent="-342900" algn="l" fontAlgn="base" latinLnBrk="0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400" b="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호흡명상을 배우고 연습한다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6042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인사 및 소개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집단원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및 리더 소개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마음성장 프로그램 소개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73743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심리교육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“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왜 우리는 우울해 질까요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?” :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나의 우울에 대해 알아보는 시간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우울증 자가진단 척도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(CES-D)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체크해보고 나의 상태 점검하기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0400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기법에 대한 기초 교육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스노우볼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만들기 활동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6271722"/>
                  </a:ext>
                </a:extLst>
              </a:tr>
              <a:tr h="504005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3. </a:t>
                      </a:r>
                      <a:r>
                        <a:rPr lang="ko-KR" altLang="ko-KR" sz="1400" b="1" kern="0" spc="0" noProof="0" dirty="0" err="1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자세한 </a:t>
                      </a: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730640"/>
                  </a:ext>
                </a:extLst>
              </a:tr>
              <a:tr h="50436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09F412C-40A2-9F39-9F7C-887727E14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7</a:t>
            </a:fld>
            <a:endParaRPr 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37D237F5-FB9C-26AB-8D1A-70245DD197DE}"/>
              </a:ext>
            </a:extLst>
          </p:cNvPr>
          <p:cNvGrpSpPr/>
          <p:nvPr/>
        </p:nvGrpSpPr>
        <p:grpSpPr>
          <a:xfrm>
            <a:off x="9907289" y="0"/>
            <a:ext cx="2284711" cy="7025833"/>
            <a:chOff x="9907289" y="0"/>
            <a:chExt cx="2284711" cy="7025833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349E0F11-C609-7040-91A4-6A0067DE9346}"/>
                </a:ext>
              </a:extLst>
            </p:cNvPr>
            <p:cNvSpPr/>
            <p:nvPr/>
          </p:nvSpPr>
          <p:spPr>
            <a:xfrm>
              <a:off x="9907289" y="0"/>
              <a:ext cx="2284711" cy="7025833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32" name="Picture 8" descr="식물 옆 침대 위에 펼쳐진 책">
              <a:extLst>
                <a:ext uri="{FF2B5EF4-FFF2-40B4-BE49-F238E27FC236}">
                  <a16:creationId xmlns:a16="http://schemas.microsoft.com/office/drawing/2014/main" id="{185B2D9B-E3DE-84B1-1002-60348B02DA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-29"/>
            <a:stretch>
              <a:fillRect/>
            </a:stretch>
          </p:blipFill>
          <p:spPr bwMode="auto">
            <a:xfrm>
              <a:off x="9907289" y="1255853"/>
              <a:ext cx="2284711" cy="4230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B8D31E92-EFD5-4C3C-EF19-0B82AAEFF9BC}"/>
              </a:ext>
            </a:extLst>
          </p:cNvPr>
          <p:cNvGrpSpPr/>
          <p:nvPr/>
        </p:nvGrpSpPr>
        <p:grpSpPr>
          <a:xfrm>
            <a:off x="543173" y="196771"/>
            <a:ext cx="6899348" cy="826380"/>
            <a:chOff x="500606" y="513414"/>
            <a:chExt cx="6899348" cy="82638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20F1D0B-5050-D279-5EDB-2CA5C8040557}"/>
                </a:ext>
              </a:extLst>
            </p:cNvPr>
            <p:cNvSpPr txBox="1"/>
            <p:nvPr/>
          </p:nvSpPr>
          <p:spPr>
            <a:xfrm>
              <a:off x="593205" y="513414"/>
              <a:ext cx="6806749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우울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422C70F0-B5BA-BAD5-D017-BC42C797C2AC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4838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CF69D-121F-82CE-DA92-C3EFD0D76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1AFEF23-C075-2337-6CD4-F9E5EED5E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C567BC72-373F-71C5-7087-949698033D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914246"/>
              </p:ext>
            </p:extLst>
          </p:nvPr>
        </p:nvGraphicFramePr>
        <p:xfrm>
          <a:off x="590132" y="1185943"/>
          <a:ext cx="9183143" cy="4559538"/>
        </p:xfrm>
        <a:graphic>
          <a:graphicData uri="http://schemas.openxmlformats.org/drawingml/2006/table">
            <a:tbl>
              <a:tblPr/>
              <a:tblGrid>
                <a:gridCol w="1458587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504972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405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8927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고통 감싸기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강렬한 감정이나 고통스러운 상황에서 충동적인 행동을 방지하는 방법을 익힌다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부교감신경계를 활성화하는 기법을 통해 몸과 마음을 빠르게 진정시킬 수 있다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4164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7112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우울증 자가진단 척도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(CES-D)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체크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71128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ko-KR" sz="1400" b="1" kern="0" spc="0" noProof="0" dirty="0" err="1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자세한 </a:t>
                      </a: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7112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활동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다양한 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고통 감싸기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기법 소개 및 일상에서 적용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연습</a:t>
                      </a:r>
                      <a:endParaRPr lang="en-US" altLang="ko-KR" sz="1400" b="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;    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주의 분산 기법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kern="12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그 순간 벗어나기</a:t>
                      </a:r>
                      <a:r>
                        <a:rPr lang="en-US" altLang="ko-KR" sz="1400" kern="120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냉동복식</a:t>
                      </a:r>
                      <a:endParaRPr lang="en-US" altLang="ko-KR" sz="1400" b="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7112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  <p:grpSp>
        <p:nvGrpSpPr>
          <p:cNvPr id="29" name="그룹 28">
            <a:extLst>
              <a:ext uri="{FF2B5EF4-FFF2-40B4-BE49-F238E27FC236}">
                <a16:creationId xmlns:a16="http://schemas.microsoft.com/office/drawing/2014/main" id="{0802A2F9-5959-6E42-E70C-1829BF9DA04C}"/>
              </a:ext>
            </a:extLst>
          </p:cNvPr>
          <p:cNvGrpSpPr/>
          <p:nvPr/>
        </p:nvGrpSpPr>
        <p:grpSpPr>
          <a:xfrm>
            <a:off x="9907289" y="0"/>
            <a:ext cx="2667690" cy="7025833"/>
            <a:chOff x="9907289" y="0"/>
            <a:chExt cx="2667690" cy="7025833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A589ACF-6185-DB8A-C602-19AB2F0F1A2C}"/>
                </a:ext>
              </a:extLst>
            </p:cNvPr>
            <p:cNvSpPr/>
            <p:nvPr/>
          </p:nvSpPr>
          <p:spPr>
            <a:xfrm>
              <a:off x="9907289" y="0"/>
              <a:ext cx="2284711" cy="7025833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7DA61D1F-523A-86AD-F175-B4B00664E4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70000"/>
            </a:blip>
            <a:srcRect l="9645" t="323" r="433" b="721"/>
            <a:stretch>
              <a:fillRect/>
            </a:stretch>
          </p:blipFill>
          <p:spPr>
            <a:xfrm>
              <a:off x="9907289" y="1260456"/>
              <a:ext cx="2667690" cy="4376417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DD163822-21FC-D13C-45E9-8C074B30DC72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1255DDA-B4F8-B255-B741-3F439FA3C0D9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우울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2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11504D72-7D7C-6D45-0A9F-2F318E0A25AC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4984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C66B-A882-9CE5-572F-100452AA4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01E4C8D-D06B-1EC9-C636-817A6737E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9</a:t>
            </a:fld>
            <a:endParaRPr lang="en-US"/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82D4848-FD4F-25E1-69E0-68F6D527A12C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41BE82C-23ED-1064-3CE1-F576579F7464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우울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3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3991D642-C52B-5E15-0C5E-293D629329A9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B9A301D7-0E6A-33CB-0D50-618FE60E9380}"/>
              </a:ext>
            </a:extLst>
          </p:cNvPr>
          <p:cNvGrpSpPr/>
          <p:nvPr/>
        </p:nvGrpSpPr>
        <p:grpSpPr>
          <a:xfrm>
            <a:off x="9901754" y="0"/>
            <a:ext cx="2490749" cy="7025833"/>
            <a:chOff x="9901754" y="0"/>
            <a:chExt cx="2490749" cy="7025833"/>
          </a:xfrm>
        </p:grpSpPr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A229CD2-A135-9FB0-8600-1CFEAA34265C}"/>
                </a:ext>
              </a:extLst>
            </p:cNvPr>
            <p:cNvSpPr/>
            <p:nvPr/>
          </p:nvSpPr>
          <p:spPr>
            <a:xfrm>
              <a:off x="9907289" y="0"/>
              <a:ext cx="2284711" cy="7025833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9220" name="Picture 4" descr="해변에 서있는 사람">
              <a:extLst>
                <a:ext uri="{FF2B5EF4-FFF2-40B4-BE49-F238E27FC236}">
                  <a16:creationId xmlns:a16="http://schemas.microsoft.com/office/drawing/2014/main" id="{F9326CDC-F2BD-F312-7B5E-E5E287762CE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93" t="590" r="11230" b="1895"/>
            <a:stretch>
              <a:fillRect/>
            </a:stretch>
          </p:blipFill>
          <p:spPr bwMode="auto">
            <a:xfrm>
              <a:off x="9901754" y="1259440"/>
              <a:ext cx="2490749" cy="4539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CE79D24C-D09F-757B-1F7D-F175AC4911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932902"/>
              </p:ext>
            </p:extLst>
          </p:nvPr>
        </p:nvGraphicFramePr>
        <p:xfrm>
          <a:off x="590132" y="1185943"/>
          <a:ext cx="9183143" cy="4945236"/>
        </p:xfrm>
        <a:graphic>
          <a:graphicData uri="http://schemas.openxmlformats.org/drawingml/2006/table">
            <a:tbl>
              <a:tblPr/>
              <a:tblGrid>
                <a:gridCol w="1458587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504972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84744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수용하기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marR="0" indent="-342900" algn="l" fontAlgn="base" latinLnBrk="0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힘겨운 감정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감각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내적 경험들을 있는 그대로 수용하는 기술을 익힌다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342900" marR="0" indent="-342900" algn="l" fontAlgn="base" latinLnBrk="0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수용하기를 통해 감정적 반응을 조절하고 개인의 회복력과 대처능력을 강화한다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우울증 자가진단 척도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(CES-D)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체크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30217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ko-KR" sz="1400" b="1" kern="0" spc="0" noProof="0" dirty="0" err="1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자세한 </a:t>
                      </a: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860385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수용하기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;    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받아들이기 어렵지만 지금 겪고 있거나 지속되고 있는 문제들에 대해 알아보기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63880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현실을 수용하는 방법 연습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481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0F7C6-CC3B-5744-C721-646836F27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699C906-DE14-42BE-BCA4-DE6D6B2B0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10</a:t>
            </a:fld>
            <a:endParaRPr lang="en-US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A961D9A2-5626-7758-4021-1EEC6E7732FE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E00554E-2418-541E-D182-83CCD8CA5543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우울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4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FD4BFC3F-C8AA-1922-5DF3-00F3B587507C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1AFBF3DB-3F6D-C2EC-0AE8-A92AB3779EDC}"/>
              </a:ext>
            </a:extLst>
          </p:cNvPr>
          <p:cNvGrpSpPr/>
          <p:nvPr/>
        </p:nvGrpSpPr>
        <p:grpSpPr>
          <a:xfrm>
            <a:off x="9907289" y="0"/>
            <a:ext cx="2345556" cy="7025833"/>
            <a:chOff x="9907289" y="0"/>
            <a:chExt cx="2345556" cy="7025833"/>
          </a:xfrm>
        </p:grpSpPr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F28AB78E-D2CA-24F8-E147-E8785E64EACB}"/>
                </a:ext>
              </a:extLst>
            </p:cNvPr>
            <p:cNvSpPr/>
            <p:nvPr/>
          </p:nvSpPr>
          <p:spPr>
            <a:xfrm>
              <a:off x="9907289" y="0"/>
              <a:ext cx="2284711" cy="7025833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8194" name="Picture 2" descr="갈색 나무 테이블과 의자에 앉아 있는 사람들">
              <a:extLst>
                <a:ext uri="{FF2B5EF4-FFF2-40B4-BE49-F238E27FC236}">
                  <a16:creationId xmlns:a16="http://schemas.microsoft.com/office/drawing/2014/main" id="{4C58D849-30C6-1620-7A1A-5C8C5629481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80" r="16526"/>
            <a:stretch>
              <a:fillRect/>
            </a:stretch>
          </p:blipFill>
          <p:spPr bwMode="auto">
            <a:xfrm>
              <a:off x="9907289" y="1266153"/>
              <a:ext cx="2345556" cy="4243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F166A6FA-C82A-2766-8B9C-BBCAC8E10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568496"/>
              </p:ext>
            </p:extLst>
          </p:nvPr>
        </p:nvGraphicFramePr>
        <p:xfrm>
          <a:off x="543173" y="1183649"/>
          <a:ext cx="9183143" cy="5004807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생각은 사실이 아니다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marR="0" indent="-342900" algn="l" fontAlgn="base" latinLnBrk="0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다양한 인지적 실수를 이해하고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‘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감정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＇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의 순환을 파악한다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342900" marR="0" indent="-342900" algn="l" fontAlgn="base" latinLnBrk="0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400" b="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상태에서 생각에 주의를 기울이는 기법을 익힌다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우울증 자가진단 척도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(CES-D)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체크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30217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ko-KR" sz="1400" b="1" kern="0" spc="0" noProof="0" dirty="0" err="1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자세한 </a:t>
                      </a: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72638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1800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하는 다양한 실수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“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생각은 사실이 아니다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” ;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시나리오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1,2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활동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94360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상태에서 생각에 주의를 기울이는 방법 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2~3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가지 활동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275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06957-4942-65A3-6438-5A39774F7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BDFCDA4-37FC-2994-018F-5B4A32000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11</a:t>
            </a:fld>
            <a:endParaRPr lang="en-US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9A66A798-5860-776E-E780-55A0593CFF61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B091114-F23F-0BD9-34BC-C73DF1BA504F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우울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5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A42AF43B-2A6A-B411-B7B5-F3F8609408C6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97C9BD2-5CF0-527A-5D64-311F039DBF05}"/>
              </a:ext>
            </a:extLst>
          </p:cNvPr>
          <p:cNvSpPr/>
          <p:nvPr/>
        </p:nvSpPr>
        <p:spPr>
          <a:xfrm>
            <a:off x="9907289" y="0"/>
            <a:ext cx="2284711" cy="7025833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170" name="Picture 2" descr="테이블 위의 타자기">
            <a:extLst>
              <a:ext uri="{FF2B5EF4-FFF2-40B4-BE49-F238E27FC236}">
                <a16:creationId xmlns:a16="http://schemas.microsoft.com/office/drawing/2014/main" id="{D3B93C64-587D-D533-0975-9F657BECC8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2" r="24261"/>
          <a:stretch>
            <a:fillRect/>
          </a:stretch>
        </p:blipFill>
        <p:spPr bwMode="auto">
          <a:xfrm>
            <a:off x="9903432" y="1598088"/>
            <a:ext cx="2466048" cy="366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CC10DBA9-8090-6D77-21D5-A9BF6CFB1E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4966503"/>
              </p:ext>
            </p:extLst>
          </p:nvPr>
        </p:nvGraphicFramePr>
        <p:xfrm>
          <a:off x="543173" y="1158249"/>
          <a:ext cx="9183143" cy="5042601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수인하기와 재발방지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자신과 타인의 감정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행동을 </a:t>
                      </a:r>
                      <a:r>
                        <a:rPr lang="ko-KR" altLang="en-US" sz="1400" b="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수인하도록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돕는다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재발 신호를 인식하고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스트레스 대처 기법을 실천하여 재발을 예방한다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6B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80270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8096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심리교육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자기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타인 수인하기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52318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수인하기 활동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2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조가 되어 수인하기 멘트 연습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94360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우울의 특효약 제작하기 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지금까지 배운 것을 바탕으로 나의 우울 증상에 따른 처방전을 작성하고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치료약 만들기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rgbClr val="141B4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마무리</a:t>
                      </a: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마무리 및 소감나누기</a:t>
                      </a: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정리 및 피드백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9735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937</TotalTime>
  <Words>992</Words>
  <Application>Microsoft Office PowerPoint</Application>
  <PresentationFormat>와이드스크린</PresentationFormat>
  <Paragraphs>205</Paragraphs>
  <Slides>11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2" baseType="lpstr">
      <vt:lpstr>나눔고딕</vt:lpstr>
      <vt:lpstr>나눔고딕 ExtraBold</vt:lpstr>
      <vt:lpstr>나눔명조</vt:lpstr>
      <vt:lpstr>나눔명조 ExtraBold</vt:lpstr>
      <vt:lpstr>나눔스퀘어라운드 Bold</vt:lpstr>
      <vt:lpstr>맑은 고딕</vt:lpstr>
      <vt:lpstr>Arial</vt:lpstr>
      <vt:lpstr>Calibri</vt:lpstr>
      <vt:lpstr>Wide Latin</vt:lpstr>
      <vt:lpstr>Wingdings</vt:lpstr>
      <vt:lpstr>Office Theme</vt:lpstr>
      <vt:lpstr>우울과 불안 증상 관리 지원을 위한  마음성장 집단 상담 프로그램 “우울해도 괜찮아＂</vt:lpstr>
      <vt:lpstr>1. 마음성장 프로그램 소개</vt:lpstr>
      <vt:lpstr>2. 프로그램 개발</vt:lpstr>
      <vt:lpstr>3. 프로그램 기대 효과</vt:lpstr>
      <vt:lpstr>4. 프로그램 대상</vt:lpstr>
      <vt:lpstr>5. 프로그램 전체 회기 구성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우울과 불안 증상 관리 지원을 위한  마음성장 집단 상담 프로그램</dc:title>
  <dc:subject/>
  <dc:creator>김소정</dc:creator>
  <cp:keywords/>
  <dc:description>generated using python-pptx</dc:description>
  <cp:lastModifiedBy>user</cp:lastModifiedBy>
  <cp:revision>1781</cp:revision>
  <cp:lastPrinted>2025-10-23T23:57:00Z</cp:lastPrinted>
  <dcterms:created xsi:type="dcterms:W3CDTF">2013-01-27T09:14:16Z</dcterms:created>
  <dcterms:modified xsi:type="dcterms:W3CDTF">2025-10-24T00:24:53Z</dcterms:modified>
  <cp:category/>
</cp:coreProperties>
</file>